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8" r:id="rId8"/>
    <p:sldId id="269" r:id="rId9"/>
    <p:sldId id="303" r:id="rId10"/>
    <p:sldId id="304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97" r:id="rId21"/>
    <p:sldId id="280" r:id="rId22"/>
    <p:sldId id="281" r:id="rId23"/>
    <p:sldId id="290" r:id="rId24"/>
    <p:sldId id="291" r:id="rId25"/>
    <p:sldId id="292" r:id="rId26"/>
    <p:sldId id="296" r:id="rId27"/>
    <p:sldId id="293" r:id="rId28"/>
    <p:sldId id="295" r:id="rId29"/>
    <p:sldId id="285" r:id="rId30"/>
    <p:sldId id="286" r:id="rId31"/>
    <p:sldId id="289" r:id="rId32"/>
    <p:sldId id="287" r:id="rId33"/>
    <p:sldId id="288" r:id="rId34"/>
    <p:sldId id="298" r:id="rId35"/>
    <p:sldId id="299" r:id="rId36"/>
    <p:sldId id="300" r:id="rId37"/>
    <p:sldId id="301" r:id="rId38"/>
    <p:sldId id="311" r:id="rId39"/>
    <p:sldId id="305" r:id="rId40"/>
    <p:sldId id="306" r:id="rId41"/>
    <p:sldId id="307" r:id="rId42"/>
    <p:sldId id="308" r:id="rId43"/>
    <p:sldId id="309" r:id="rId44"/>
    <p:sldId id="310" r:id="rId45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595" autoAdjust="0"/>
  </p:normalViewPr>
  <p:slideViewPr>
    <p:cSldViewPr>
      <p:cViewPr varScale="1">
        <p:scale>
          <a:sx n="64" d="100"/>
          <a:sy n="64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5.wmf"/><Relationship Id="rId4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79A1-CDD0-4EF3-911B-039F6D9EDCA2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2442-07CF-4011-A944-381BED205A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9C77-3D83-499F-965E-604524D61DE5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12F2-96AF-47B7-B53A-27AF8D4AE2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AAC3-30C2-442A-A064-17A8AB1976AE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8FA3E-7C8B-4758-9F90-7C57807239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6D3-0E4B-4318-A280-5D3B1DBAC6ED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2F1C-6B05-4B5A-97DD-972EFFE783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4F0F-8B1B-4614-92CA-B72D665BF85F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26EA-1311-46C2-AD27-56767E954C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794D1-64CE-4F2E-9503-080B078FD015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C90A4-8A02-4086-9790-870C335B9D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EBA7-1554-47FA-9E42-F50B0996B266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6293-BCC0-4733-A6EA-B7EF516529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CDFD-C1FD-4BA3-A773-0216846C7002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0598-5B9D-46EC-9296-2220979214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416D7-3A0B-4EA8-99D0-02F56E03BB70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49ED-D82C-4058-8BA3-BEAABA0AE5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3C4E-AD8D-4A08-8643-D5470DE663D8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F90C-C631-491E-8709-B471485D60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55B82-69C5-40C1-AA67-0BAD02458807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85D74-6223-4B3A-A519-EADC7C3EE1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FA29FE-1EC8-4434-A328-0109460AAFC5}" type="datetimeFigureOut">
              <a:rPr lang="es-ES"/>
              <a:pPr>
                <a:defRPr/>
              </a:pPr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B91618-51B6-4327-9468-66BC714A4B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hyperlink" Target="https://en.wikipedia.org/wiki/Gauss%E2%80%93Markov_theore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5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6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SOGDTWum2z0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Econometría. ADE.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74755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The OLS estimator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b="1" smtClean="0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268538" y="3141663"/>
          <a:ext cx="4537075" cy="1077912"/>
        </p:xfrm>
        <a:graphic>
          <a:graphicData uri="http://schemas.openxmlformats.org/presentationml/2006/ole">
            <p:oleObj spid="_x0000_s74756" name="Equation" r:id="rId3" imgW="12826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174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Then,</a:t>
            </a:r>
            <a:endParaRPr lang="en-GB" smtClean="0"/>
          </a:p>
          <a:p>
            <a:pPr eaLnBrk="1" hangingPunct="1"/>
            <a:r>
              <a:rPr lang="en-GB" smtClean="0"/>
              <a:t>The projection matrix is: P</a:t>
            </a:r>
            <a:r>
              <a:rPr lang="en-GB" baseline="-25000" smtClean="0"/>
              <a:t>X</a:t>
            </a:r>
            <a:r>
              <a:rPr lang="en-GB" smtClean="0"/>
              <a:t> = X(X’X)</a:t>
            </a:r>
            <a:r>
              <a:rPr lang="en-GB" baseline="30000" smtClean="0"/>
              <a:t>-1</a:t>
            </a:r>
            <a:r>
              <a:rPr lang="en-GB" smtClean="0"/>
              <a:t>X’</a:t>
            </a:r>
          </a:p>
          <a:p>
            <a:pPr eaLnBrk="1" hangingPunct="1"/>
            <a:r>
              <a:rPr lang="en-GB" smtClean="0"/>
              <a:t>The residual matrix is: M = I - P</a:t>
            </a:r>
            <a:r>
              <a:rPr lang="en-GB" baseline="-25000" smtClean="0"/>
              <a:t>X</a:t>
            </a:r>
            <a:r>
              <a:rPr lang="en-GB" smtClean="0"/>
              <a:t> = I - X(X’X)</a:t>
            </a:r>
            <a:r>
              <a:rPr lang="en-GB" baseline="30000" smtClean="0"/>
              <a:t>-1</a:t>
            </a:r>
            <a:r>
              <a:rPr lang="en-GB" smtClean="0"/>
              <a:t>X’</a:t>
            </a:r>
          </a:p>
          <a:p>
            <a:pPr eaLnBrk="1" hangingPunct="1"/>
            <a:r>
              <a:rPr lang="en-GB" smtClean="0"/>
              <a:t>P</a:t>
            </a:r>
            <a:r>
              <a:rPr lang="en-GB" baseline="-25000" smtClean="0"/>
              <a:t>X</a:t>
            </a:r>
            <a:r>
              <a:rPr lang="en-GB" smtClean="0"/>
              <a:t> and M are orthogonal</a:t>
            </a:r>
          </a:p>
          <a:p>
            <a:pPr eaLnBrk="1" hangingPunct="1"/>
            <a:r>
              <a:rPr lang="en-GB" smtClean="0"/>
              <a:t>P</a:t>
            </a:r>
            <a:r>
              <a:rPr lang="en-GB" baseline="-25000" smtClean="0"/>
              <a:t>X</a:t>
            </a:r>
            <a:r>
              <a:rPr lang="en-GB" smtClean="0"/>
              <a:t> is symmetric (P</a:t>
            </a:r>
            <a:r>
              <a:rPr lang="en-GB" baseline="-25000" smtClean="0"/>
              <a:t>X</a:t>
            </a:r>
            <a:r>
              <a:rPr lang="en-GB" smtClean="0"/>
              <a:t>= P’</a:t>
            </a:r>
            <a:r>
              <a:rPr lang="en-GB" baseline="-25000" smtClean="0"/>
              <a:t>X</a:t>
            </a:r>
            <a:r>
              <a:rPr lang="en-GB" smtClean="0"/>
              <a:t> ) </a:t>
            </a:r>
          </a:p>
          <a:p>
            <a:pPr eaLnBrk="1" hangingPunct="1"/>
            <a:r>
              <a:rPr lang="en-GB" smtClean="0"/>
              <a:t>P</a:t>
            </a:r>
            <a:r>
              <a:rPr lang="en-GB" baseline="-25000" smtClean="0"/>
              <a:t>X</a:t>
            </a:r>
            <a:r>
              <a:rPr lang="en-GB" smtClean="0"/>
              <a:t> is idempotent (P</a:t>
            </a:r>
            <a:r>
              <a:rPr lang="en-GB" baseline="-25000" smtClean="0"/>
              <a:t>X</a:t>
            </a:r>
            <a:r>
              <a:rPr lang="en-GB" smtClean="0"/>
              <a:t> P</a:t>
            </a:r>
            <a:r>
              <a:rPr lang="en-GB" baseline="-25000" smtClean="0"/>
              <a:t>X</a:t>
            </a:r>
            <a:r>
              <a:rPr lang="en-GB" smtClean="0"/>
              <a:t>= P</a:t>
            </a:r>
            <a:r>
              <a:rPr lang="en-GB" baseline="-25000" smtClean="0"/>
              <a:t>X</a:t>
            </a:r>
            <a:r>
              <a:rPr lang="en-GB" smtClean="0"/>
              <a:t> )</a:t>
            </a:r>
          </a:p>
          <a:p>
            <a:pPr eaLnBrk="1" hangingPunct="1">
              <a:buFont typeface="Arial" charset="0"/>
              <a:buNone/>
            </a:pPr>
            <a:endParaRPr lang="es-E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277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r>
              <a:rPr lang="en-GB" smtClean="0"/>
              <a:t>Consequently, we have that:</a:t>
            </a:r>
          </a:p>
          <a:p>
            <a:pPr eaLnBrk="1" hangingPunct="1">
              <a:buFont typeface="Arial" charset="0"/>
              <a:buNone/>
            </a:pPr>
            <a:r>
              <a:rPr lang="en-GB" sz="4400" smtClean="0"/>
              <a:t> </a:t>
            </a:r>
            <a:endParaRPr lang="es-ES" sz="4400" smtClean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277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187450" y="2492375"/>
          <a:ext cx="6670675" cy="2032000"/>
        </p:xfrm>
        <a:graphic>
          <a:graphicData uri="http://schemas.openxmlformats.org/presentationml/2006/ole">
            <p:oleObj spid="_x0000_s32773" name="Equation" r:id="rId4" imgW="27558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379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r>
              <a:rPr lang="en-GB" smtClean="0"/>
              <a:t>By simply comparing the equation, we obtain the expression of the ordinary least squares (OLS) estimator:</a:t>
            </a:r>
          </a:p>
          <a:p>
            <a:pPr eaLnBrk="1" hangingPunct="1">
              <a:buFont typeface="Arial" charset="0"/>
              <a:buNone/>
            </a:pPr>
            <a:r>
              <a:rPr lang="en-GB" sz="4400" smtClean="0"/>
              <a:t> </a:t>
            </a:r>
            <a:endParaRPr lang="es-ES" sz="4400" smtClean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379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797050" y="3789363"/>
          <a:ext cx="5910263" cy="1444625"/>
        </p:xfrm>
        <a:graphic>
          <a:graphicData uri="http://schemas.openxmlformats.org/presentationml/2006/ole">
            <p:oleObj spid="_x0000_s33797" name="Equation" r:id="rId4" imgW="11430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584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We can alternatively obtain this same result by simply applying the least squares principle:</a:t>
            </a:r>
          </a:p>
          <a:p>
            <a:pPr eaLnBrk="1" hangingPunct="1"/>
            <a:r>
              <a:rPr lang="en-US" smtClean="0"/>
              <a:t>We need to get the combination of values of the estimation vector that minimizes the sum of the squared residuals. </a:t>
            </a:r>
          </a:p>
          <a:p>
            <a:pPr eaLnBrk="1" hangingPunct="1"/>
            <a:r>
              <a:rPr lang="en-US" smtClean="0"/>
              <a:t>Analytically, this implies to solve this: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584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763713" y="5013325"/>
          <a:ext cx="6049962" cy="714375"/>
        </p:xfrm>
        <a:graphic>
          <a:graphicData uri="http://schemas.openxmlformats.org/presentationml/2006/ole">
            <p:oleObj spid="_x0000_s35845" name="Equation" r:id="rId4" imgW="2044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3686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6868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476375" y="2060575"/>
          <a:ext cx="6049963" cy="3684588"/>
        </p:xfrm>
        <a:graphic>
          <a:graphicData uri="http://schemas.openxmlformats.org/presentationml/2006/ole">
            <p:oleObj spid="_x0000_s36869" name="Equation" r:id="rId4" imgW="2044440" imgH="1244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7892" name="Equation" r:id="rId3" imgW="914400" imgH="198720" progId="Equation.DSMT4">
              <p:embed/>
            </p:oleObj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280400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We have obtained the LS estimator. But, is good enough this estimator?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 algn="ctr">
              <a:spcBef>
                <a:spcPct val="50000"/>
              </a:spcBef>
            </a:pPr>
            <a:r>
              <a:rPr lang="en-US" sz="2400" b="1"/>
              <a:t>Properties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Unbiased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BLUE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Consistent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 Efficient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s-ES"/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3891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8916" name="Equation" r:id="rId3" imgW="914400" imgH="198720" progId="Equation.DSMT4">
              <p:embed/>
            </p:oleObj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It is advisable to express the LS estimator as follows: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s-E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755650" y="2492375"/>
          <a:ext cx="7780338" cy="2446338"/>
        </p:xfrm>
        <a:graphic>
          <a:graphicData uri="http://schemas.openxmlformats.org/presentationml/2006/ole">
            <p:oleObj spid="_x0000_s38919" name="Equation" r:id="rId4" imgW="2705040" imgH="850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3993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39940" name="Equation" r:id="rId3" imgW="914400" imgH="198720" progId="Equation.DSMT4">
              <p:embed/>
            </p:oleObj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/>
              <a:t>Thus, we have that:</a:t>
            </a:r>
          </a:p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 algn="ctr">
              <a:spcBef>
                <a:spcPct val="50000"/>
              </a:spcBef>
            </a:pPr>
            <a:endParaRPr lang="es-ES" sz="2800" b="1"/>
          </a:p>
          <a:p>
            <a:pPr algn="ctr">
              <a:spcBef>
                <a:spcPct val="50000"/>
              </a:spcBef>
            </a:pPr>
            <a:r>
              <a:rPr lang="es-ES" sz="2800" b="1"/>
              <a:t>The OLS estimator vector is unbiased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773238" y="2241550"/>
          <a:ext cx="5634037" cy="2205038"/>
        </p:xfrm>
        <a:graphic>
          <a:graphicData uri="http://schemas.openxmlformats.org/presentationml/2006/ole">
            <p:oleObj spid="_x0000_s39944" name="Equation" r:id="rId4" imgW="2171520" imgH="850680" progId="Equation.DSMT4">
              <p:embed/>
            </p:oleObj>
          </a:graphicData>
        </a:graphic>
      </p:graphicFrame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4096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40964" name="Equation" r:id="rId3" imgW="914400" imgH="198720" progId="Equation.DSMT4">
              <p:embed/>
            </p:oleObj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The variance of the estimator vector is</a:t>
            </a:r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096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95288" y="2492375"/>
          <a:ext cx="8748712" cy="2801938"/>
        </p:xfrm>
        <a:graphic>
          <a:graphicData uri="http://schemas.openxmlformats.org/presentationml/2006/ole">
            <p:oleObj spid="_x0000_s40969" name="Equation" r:id="rId4" imgW="5588000" imgH="1790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We assume we have a sample of size T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The dependent variable (y)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The explanatory variables (x</a:t>
            </a:r>
            <a:r>
              <a:rPr lang="en-US" sz="2600" baseline="-25000" smtClean="0"/>
              <a:t>1</a:t>
            </a:r>
            <a:r>
              <a:rPr lang="en-US" sz="2600" smtClean="0"/>
              <a:t>,x</a:t>
            </a:r>
            <a:r>
              <a:rPr lang="en-US" sz="2600" baseline="-25000" smtClean="0"/>
              <a:t>2</a:t>
            </a:r>
            <a:r>
              <a:rPr lang="en-US" sz="2600" smtClean="0"/>
              <a:t>, x</a:t>
            </a:r>
            <a:r>
              <a:rPr lang="en-US" sz="2600" baseline="-25000" smtClean="0"/>
              <a:t>3</a:t>
            </a:r>
            <a:r>
              <a:rPr lang="en-US" sz="2600" smtClean="0"/>
              <a:t>, …, x</a:t>
            </a:r>
            <a:r>
              <a:rPr lang="en-US" sz="2600" baseline="-25000" smtClean="0"/>
              <a:t>k</a:t>
            </a:r>
            <a:r>
              <a:rPr lang="en-US" sz="2600" smtClean="0"/>
              <a:t>), with x</a:t>
            </a:r>
            <a:r>
              <a:rPr lang="en-US" sz="2600" baseline="-25000" smtClean="0"/>
              <a:t>1</a:t>
            </a:r>
            <a:r>
              <a:rPr lang="en-US" sz="2600" smtClean="0"/>
              <a:t> being an intercept (a column vector of 1s)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We also have a vector of unknown parameters </a:t>
            </a:r>
            <a:r>
              <a:rPr lang="en-US" sz="3000" smtClean="0">
                <a:latin typeface="Symbol" pitchFamily="18" charset="2"/>
              </a:rPr>
              <a:t>b=(b</a:t>
            </a:r>
            <a:r>
              <a:rPr lang="en-US" sz="3000" baseline="-25000" smtClean="0"/>
              <a:t>1</a:t>
            </a:r>
            <a:r>
              <a:rPr lang="en-US" sz="3000" smtClean="0"/>
              <a:t>,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baseline="-25000" smtClean="0"/>
              <a:t>2</a:t>
            </a:r>
            <a:r>
              <a:rPr lang="en-US" sz="3000" smtClean="0"/>
              <a:t>, …,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baseline="-25000" smtClean="0"/>
              <a:t>k</a:t>
            </a:r>
            <a:r>
              <a:rPr lang="en-US" sz="3000" smtClean="0"/>
              <a:t>)’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We have a perturbation vector (u) of dimension 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A set of hypothesis about the relationship between X,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smtClean="0"/>
              <a:t> and u.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6349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3492" name="Equation" r:id="rId3" imgW="914400" imgH="198720" progId="Equation.DSMT4">
              <p:embed/>
            </p:oleObj>
          </a:graphicData>
        </a:graphic>
      </p:graphicFrame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The OLS estimator is BLUE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Best Linear Unbiased Estimator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This implies that it has the lowest variance, as compared to other unbiased, linear estimators.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Gauss-Markov theorem helps us to </a:t>
            </a:r>
            <a:r>
              <a:rPr lang="en-US" sz="2800">
                <a:hlinkClick r:id="rId4"/>
              </a:rPr>
              <a:t>prove it</a:t>
            </a:r>
            <a:r>
              <a:rPr lang="en-US" sz="2800"/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s-ES"/>
          </a:p>
        </p:txBody>
      </p:sp>
      <p:sp>
        <p:nvSpPr>
          <p:cNvPr id="634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4198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41988" name="Equation" r:id="rId3" imgW="914400" imgH="198720" progId="Equation.DSMT4">
              <p:embed/>
            </p:oleObj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519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LS estimator is consistent if we can prove that: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Or equivalently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1692275" y="2781300"/>
          <a:ext cx="4810125" cy="1127125"/>
        </p:xfrm>
        <a:graphic>
          <a:graphicData uri="http://schemas.openxmlformats.org/presentationml/2006/ole">
            <p:oleObj spid="_x0000_s41993" name="Equation" r:id="rId4" imgW="1409400" imgH="330120" progId="Equation.DSMT4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3106738" y="5451475"/>
          <a:ext cx="2555875" cy="823913"/>
        </p:xfrm>
        <a:graphic>
          <a:graphicData uri="http://schemas.openxmlformats.org/presentationml/2006/ole">
            <p:oleObj spid="_x0000_s41994" name="Equation" r:id="rId5" imgW="7491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4301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43012" name="Equation" r:id="rId3" imgW="914400" imgH="198720" progId="Equation.DSMT4">
              <p:embed/>
            </p:oleObj>
          </a:graphicData>
        </a:graphic>
      </p:graphicFrame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use of plim’s can help us to prove consistency, given that: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187450" y="2679700"/>
          <a:ext cx="5688013" cy="3459163"/>
        </p:xfrm>
        <a:graphic>
          <a:graphicData uri="http://schemas.openxmlformats.org/presentationml/2006/ole">
            <p:oleObj spid="_x0000_s43017" name="Equation" r:id="rId4" imgW="2527200" imgH="1536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5529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55300" name="Equation" r:id="rId3" imgW="914400" imgH="198720" progId="Equation.DSMT4">
              <p:embed/>
            </p:oleObj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861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We can employ an alternative method to prove consistency. An estimator is consistent if: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It is asymptotically unbiased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Its variance goes to zero when the sample grows to infinity.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2411413" y="3284538"/>
          <a:ext cx="2376487" cy="849312"/>
        </p:xfrm>
        <a:graphic>
          <a:graphicData uri="http://schemas.openxmlformats.org/presentationml/2006/ole">
            <p:oleObj spid="_x0000_s55306" name="Equation" r:id="rId4" imgW="888840" imgH="317160" progId="Equation.DSMT4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2627313" y="5589588"/>
          <a:ext cx="2449512" cy="804862"/>
        </p:xfrm>
        <a:graphic>
          <a:graphicData uri="http://schemas.openxmlformats.org/presentationml/2006/ole">
            <p:oleObj spid="_x0000_s55307" name="Equation" r:id="rId5" imgW="92700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5632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56324" name="Equation" r:id="rId3" imgW="914400" imgH="198720" progId="Equation.DSMT4">
              <p:embed/>
            </p:oleObj>
          </a:graphicData>
        </a:graphic>
      </p:graphicFrame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first condition is held by simply considering that: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2555875" y="3284538"/>
          <a:ext cx="3700463" cy="849312"/>
        </p:xfrm>
        <a:graphic>
          <a:graphicData uri="http://schemas.openxmlformats.org/presentationml/2006/ole">
            <p:oleObj spid="_x0000_s56329" name="Equation" r:id="rId4" imgW="138420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5734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57348" name="Equation" r:id="rId3" imgW="914400" imgH="198720" progId="Equation.DSMT4">
              <p:embed/>
            </p:oleObj>
          </a:graphicData>
        </a:graphic>
      </p:graphicFrame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second condition also holds.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539750" y="2565400"/>
          <a:ext cx="7281863" cy="2682875"/>
        </p:xfrm>
        <a:graphic>
          <a:graphicData uri="http://schemas.openxmlformats.org/presentationml/2006/ole">
            <p:oleObj spid="_x0000_s57354" name="Equation" r:id="rId4" imgW="275580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6144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1444" name="Equation" r:id="rId3" imgW="914400" imgH="198720" progId="Equation.DSMT4">
              <p:embed/>
            </p:oleObj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946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We can also follow a very intuitive approach. If an estimator is consistent, we have that: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The estimator asymptotically collapses towards a value, which is the true value of the parameter.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Thus, the differences between estimator and true value of the parameter vanishes.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n-US" sz="28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It is also true that the higher the sample size, the more information available to estimate the model.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5837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58372" name="Equation" r:id="rId3" imgW="914400" imgH="198720" progId="Equation.DSMT4">
              <p:embed/>
            </p:oleObj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97887" cy="668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Let us consider that the observations of a dependent variable are generated by the following model: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T={10, 50, 100, 500, 1000}</a:t>
            </a:r>
          </a:p>
          <a:p>
            <a:pPr>
              <a:spcBef>
                <a:spcPct val="50000"/>
              </a:spcBef>
            </a:pPr>
            <a:r>
              <a:rPr lang="en-US" sz="2800"/>
              <a:t>The perturbation is generated by a N(0,1) distribution</a:t>
            </a:r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2124075" y="3068638"/>
          <a:ext cx="4392613" cy="746125"/>
        </p:xfrm>
        <a:graphic>
          <a:graphicData uri="http://schemas.openxmlformats.org/presentationml/2006/ole">
            <p:oleObj spid="_x0000_s58378" name="Equation" r:id="rId4" imgW="1346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the LS Estimator</a:t>
            </a:r>
          </a:p>
        </p:txBody>
      </p:sp>
      <p:sp>
        <p:nvSpPr>
          <p:cNvPr id="6041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0420" name="Equation" r:id="rId3" imgW="914400" imgH="198720" progId="Equation.DSMT4">
              <p:embed/>
            </p:oleObj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804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Then, we estimate by OLS the following model</a:t>
            </a:r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n-US" sz="2800"/>
              <a:t>The results we have obtained are reported in next Figures.</a:t>
            </a:r>
            <a:endParaRPr lang="es-ES" sz="280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1835150" y="2565400"/>
          <a:ext cx="4765675" cy="746125"/>
        </p:xfrm>
        <a:graphic>
          <a:graphicData uri="http://schemas.openxmlformats.org/presentationml/2006/ole">
            <p:oleObj spid="_x0000_s60426" name="Equation" r:id="rId4" imgW="1460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n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In these circumstances, we can link the dependent and the explanatory variables as follows: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Y</a:t>
            </a:r>
            <a:r>
              <a:rPr lang="en-US" sz="3000" baseline="-25000" smtClean="0"/>
              <a:t>t</a:t>
            </a:r>
            <a:r>
              <a:rPr lang="en-US" sz="3000" smtClean="0"/>
              <a:t> =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baseline="-25000" smtClean="0"/>
              <a:t>1</a:t>
            </a:r>
            <a:r>
              <a:rPr lang="en-US" sz="3000" smtClean="0"/>
              <a:t> +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baseline="-25000" smtClean="0"/>
              <a:t>2</a:t>
            </a:r>
            <a:r>
              <a:rPr lang="en-US" sz="3000" smtClean="0"/>
              <a:t> x</a:t>
            </a:r>
            <a:r>
              <a:rPr lang="en-US" sz="3000" baseline="-25000" smtClean="0"/>
              <a:t>2t</a:t>
            </a:r>
            <a:r>
              <a:rPr lang="en-US" sz="3000" smtClean="0"/>
              <a:t> + … +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baseline="-25000" smtClean="0"/>
              <a:t>k</a:t>
            </a:r>
            <a:r>
              <a:rPr lang="en-US" sz="3000" smtClean="0">
                <a:latin typeface="Symbol" pitchFamily="18" charset="2"/>
              </a:rPr>
              <a:t> </a:t>
            </a:r>
            <a:r>
              <a:rPr lang="en-US" sz="3000" smtClean="0"/>
              <a:t>x</a:t>
            </a:r>
            <a:r>
              <a:rPr lang="en-US" sz="3000" baseline="-25000" smtClean="0"/>
              <a:t>kt</a:t>
            </a:r>
            <a:r>
              <a:rPr lang="en-US" sz="3000" smtClean="0"/>
              <a:t> + u</a:t>
            </a:r>
            <a:r>
              <a:rPr lang="en-US" sz="3000" baseline="-25000" smtClean="0"/>
              <a:t>t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Matrix form:      Y = X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smtClean="0"/>
              <a:t> + u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Compact form:  Y</a:t>
            </a:r>
            <a:r>
              <a:rPr lang="en-US" sz="3000" baseline="-25000" smtClean="0"/>
              <a:t>t</a:t>
            </a:r>
            <a:r>
              <a:rPr lang="en-US" sz="3000" smtClean="0"/>
              <a:t> = x</a:t>
            </a:r>
            <a:r>
              <a:rPr lang="en-US" sz="3000" baseline="-25000" smtClean="0"/>
              <a:t>t</a:t>
            </a:r>
            <a:r>
              <a:rPr lang="en-US" sz="3000" smtClean="0"/>
              <a:t>’ </a:t>
            </a:r>
            <a:r>
              <a:rPr lang="en-US" sz="3000" smtClean="0">
                <a:latin typeface="Symbol" pitchFamily="18" charset="2"/>
              </a:rPr>
              <a:t>b</a:t>
            </a:r>
            <a:r>
              <a:rPr lang="en-US" sz="3000" smtClean="0"/>
              <a:t> + u</a:t>
            </a:r>
            <a:r>
              <a:rPr lang="en-US" sz="3000" baseline="-25000" smtClean="0"/>
              <a:t>t</a:t>
            </a:r>
            <a:endParaRPr lang="en-US" sz="30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b="1" smtClean="0"/>
              <a:t>Our key problem is to provide value to the components of the vector </a:t>
            </a:r>
            <a:r>
              <a:rPr lang="en-US" sz="3000" smtClean="0">
                <a:latin typeface="Symbol" pitchFamily="18" charset="2"/>
              </a:rPr>
              <a:t>b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n0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n0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n0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n1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 of the OLS estimator. Efficiency</a:t>
            </a:r>
          </a:p>
        </p:txBody>
      </p:sp>
      <p:sp>
        <p:nvSpPr>
          <p:cNvPr id="6451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4516" name="Equation" r:id="rId3" imgW="914400" imgH="198720" progId="Equation.DSMT4">
              <p:embed/>
            </p:oleObj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97887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An estimator is efficient if it has the lowest variance, compare to other unbiased estimators.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2339975" y="3429000"/>
          <a:ext cx="4392613" cy="1004888"/>
        </p:xfrm>
        <a:graphic>
          <a:graphicData uri="http://schemas.openxmlformats.org/presentationml/2006/ole">
            <p:oleObj spid="_x0000_s64522" name="Equation" r:id="rId4" imgW="10540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 of the OLS estimator. Efficiency</a:t>
            </a:r>
          </a:p>
        </p:txBody>
      </p:sp>
      <p:sp>
        <p:nvSpPr>
          <p:cNvPr id="6553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5540" name="Equation" r:id="rId3" imgW="914400" imgH="198720" progId="Equation.DSMT4">
              <p:embed/>
            </p:oleObj>
          </a:graphicData>
        </a:graphic>
      </p:graphicFrame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97887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To prove it: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should impose that the perturbation follows a normal distribution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should then obtain the Cramer-Rao bound.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1619250" y="4652963"/>
          <a:ext cx="5400675" cy="1652587"/>
        </p:xfrm>
        <a:graphic>
          <a:graphicData uri="http://schemas.openxmlformats.org/presentationml/2006/ole">
            <p:oleObj spid="_x0000_s65546" name="Equation" r:id="rId4" imgW="23238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 of the OLS estimator. Efficiency</a:t>
            </a:r>
          </a:p>
        </p:txBody>
      </p:sp>
      <p:sp>
        <p:nvSpPr>
          <p:cNvPr id="6656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6564" name="Equation" r:id="rId3" imgW="914400" imgH="198720" progId="Equation.DSMT4">
              <p:embed/>
            </p:oleObj>
          </a:graphicData>
        </a:graphic>
      </p:graphicFrame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97887" cy="990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should compare the Cramer-Rao bound with the variance of the OLS estimator.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For the OLS estimator vector, the Cramer-Rao bound is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/>
              <a:t> (X’X)</a:t>
            </a:r>
            <a:r>
              <a:rPr lang="en-US" sz="2800" baseline="30000"/>
              <a:t>-1</a:t>
            </a:r>
            <a:r>
              <a:rPr lang="en-US" sz="280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It coincides with the covariance matrix of the OLS estimator vector.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Consequently, the OLS estimator is efficient.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2616200" y="1892300"/>
          <a:ext cx="914400" cy="198438"/>
        </p:xfrm>
        <a:graphic>
          <a:graphicData uri="http://schemas.openxmlformats.org/presentationml/2006/ole">
            <p:oleObj spid="_x0000_s66570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OLS estimator of the variance of the perturbation. </a:t>
            </a:r>
          </a:p>
        </p:txBody>
      </p:sp>
      <p:sp>
        <p:nvSpPr>
          <p:cNvPr id="6758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67588" name="Equation" r:id="rId3" imgW="914400" imgH="198720" progId="Equation.DSMT4">
              <p:embed/>
            </p:oleObj>
          </a:graphicData>
        </a:graphic>
      </p:graphicFrame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50825" y="1689100"/>
            <a:ext cx="8893175" cy="990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2800"/>
              <a:t> If we assume that the perturbation vector follows a N(0,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 </a:t>
            </a:r>
            <a:r>
              <a:rPr lang="en-US" sz="2800"/>
              <a:t>I) distribution, we have that the vector </a:t>
            </a:r>
            <a:r>
              <a:rPr lang="en-US" sz="2800" i="1"/>
              <a:t>y</a:t>
            </a:r>
            <a:r>
              <a:rPr lang="en-US" sz="2800"/>
              <a:t> follows a N(X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/>
              <a:t>,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 </a:t>
            </a:r>
            <a:r>
              <a:rPr lang="en-US" sz="2800"/>
              <a:t>I) distribution.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already know how the vector </a:t>
            </a:r>
            <a:r>
              <a:rPr lang="en-US" sz="2800">
                <a:latin typeface="Symbol" pitchFamily="18" charset="2"/>
              </a:rPr>
              <a:t>b </a:t>
            </a:r>
            <a:r>
              <a:rPr lang="en-US" sz="2800"/>
              <a:t>can be estimated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need now to get an estimator of the variance of the perturbation (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/>
              <a:t>)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We can use the OLS approach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2616200" y="1892300"/>
          <a:ext cx="914400" cy="198438"/>
        </p:xfrm>
        <a:graphic>
          <a:graphicData uri="http://schemas.openxmlformats.org/presentationml/2006/ole">
            <p:oleObj spid="_x0000_s67593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OLS estimator of the variance of the perturbation. </a:t>
            </a:r>
          </a:p>
        </p:txBody>
      </p:sp>
      <p:sp>
        <p:nvSpPr>
          <p:cNvPr id="8294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The OLS estimator can be defined as follows: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With          being the sum of the squared residuals (SSR)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82948" name="Equation" r:id="rId3" imgW="914400" imgH="198720" progId="Equation.DSMT4">
              <p:embed/>
            </p:oleObj>
          </a:graphicData>
        </a:graphic>
      </p:graphicFrame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50825" y="1689100"/>
            <a:ext cx="8893175" cy="67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 algn="just"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2616200" y="1892300"/>
          <a:ext cx="914400" cy="198438"/>
        </p:xfrm>
        <a:graphic>
          <a:graphicData uri="http://schemas.openxmlformats.org/presentationml/2006/ole">
            <p:oleObj spid="_x0000_s82953" name="Equation" r:id="rId4" imgW="914400" imgH="198720" progId="Equation.DSMT4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1547813" y="2997200"/>
          <a:ext cx="5256212" cy="1427163"/>
        </p:xfrm>
        <a:graphic>
          <a:graphicData uri="http://schemas.openxmlformats.org/presentationml/2006/ole">
            <p:oleObj spid="_x0000_s82954" name="Equation" r:id="rId5" imgW="2057400" imgH="558720" progId="Equation.DSMT4">
              <p:embed/>
            </p:oleObj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1476375" y="5734050"/>
          <a:ext cx="647700" cy="519113"/>
        </p:xfrm>
        <a:graphic>
          <a:graphicData uri="http://schemas.openxmlformats.org/presentationml/2006/ole">
            <p:oleObj spid="_x0000_s82955" name="Equation" r:id="rId6" imgW="253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OLS estimator of the variance of the perturbation. </a:t>
            </a:r>
          </a:p>
        </p:txBody>
      </p:sp>
      <p:sp>
        <p:nvSpPr>
          <p:cNvPr id="7577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484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This estimator shows the following properties: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 It is unbiased</a:t>
            </a:r>
          </a:p>
          <a:p>
            <a:pPr eaLnBrk="1" hangingPunct="1"/>
            <a:r>
              <a:rPr lang="en-US" smtClean="0"/>
              <a:t> It is NOT linear</a:t>
            </a:r>
          </a:p>
          <a:p>
            <a:pPr eaLnBrk="1" hangingPunct="1"/>
            <a:r>
              <a:rPr lang="en-US" smtClean="0"/>
              <a:t> It is consistent</a:t>
            </a:r>
          </a:p>
          <a:p>
            <a:pPr eaLnBrk="1" hangingPunct="1"/>
            <a:r>
              <a:rPr lang="en-US" smtClean="0"/>
              <a:t> It is NOT efficient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75780" name="Equation" r:id="rId3" imgW="914400" imgH="198720" progId="Equation.DSMT4">
              <p:embed/>
            </p:oleObj>
          </a:graphicData>
        </a:graphic>
      </p:graphicFrame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97887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 sz="2800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2616200" y="1892300"/>
          <a:ext cx="914400" cy="198438"/>
        </p:xfrm>
        <a:graphic>
          <a:graphicData uri="http://schemas.openxmlformats.org/presentationml/2006/ole">
            <p:oleObj spid="_x0000_s75785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To assign values to the parameters, we have some options. 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We can invent them.</a:t>
            </a:r>
          </a:p>
          <a:p>
            <a:pPr marL="0" indent="0" algn="ctr" eaLnBrk="1" hangingPunct="1">
              <a:buFontTx/>
              <a:buChar char="-"/>
            </a:pPr>
            <a:r>
              <a:rPr lang="en-US" smtClean="0"/>
              <a:t>We can phone Rappel and ask him for the more appropriate values according to his “view”.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 We can use a random procedure. </a:t>
            </a:r>
          </a:p>
          <a:p>
            <a:pPr marL="0" indent="0" eaLnBrk="1" hangingPunct="1">
              <a:buFontTx/>
              <a:buChar char="-"/>
            </a:pPr>
            <a:r>
              <a:rPr lang="en-US" smtClean="0"/>
              <a:t> We can estimate them.</a:t>
            </a:r>
          </a:p>
          <a:p>
            <a:pPr lvl="1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Likelihood estimator</a:t>
            </a:r>
          </a:p>
        </p:txBody>
      </p:sp>
      <p:sp>
        <p:nvSpPr>
          <p:cNvPr id="77827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77828" name="Equation" r:id="rId3" imgW="914400" imgH="198720" progId="Equation.DSMT4">
              <p:embed/>
            </p:oleObj>
          </a:graphicData>
        </a:graphic>
      </p:graphicFrame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The ML estimation selects the set of values of the model parameters that maximizes the likelihood function.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Assuming all the previous hypothesis, the joint density function of (y</a:t>
            </a:r>
            <a:r>
              <a:rPr lang="en-US" sz="2800" baseline="-25000"/>
              <a:t>1</a:t>
            </a:r>
            <a:r>
              <a:rPr lang="en-US" sz="2800"/>
              <a:t>, y</a:t>
            </a:r>
            <a:r>
              <a:rPr lang="en-US" sz="2800" baseline="-25000"/>
              <a:t>2</a:t>
            </a:r>
            <a:r>
              <a:rPr lang="en-US" sz="2800"/>
              <a:t>, …, y</a:t>
            </a:r>
            <a:r>
              <a:rPr lang="en-US" sz="2800" baseline="-25000"/>
              <a:t>T</a:t>
            </a:r>
            <a:r>
              <a:rPr lang="en-US" sz="2800"/>
              <a:t>) can be expressed as follows: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sp>
        <p:nvSpPr>
          <p:cNvPr id="778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168275" y="4770438"/>
          <a:ext cx="8845550" cy="1089025"/>
        </p:xfrm>
        <a:graphic>
          <a:graphicData uri="http://schemas.openxmlformats.org/presentationml/2006/ole">
            <p:oleObj spid="_x0000_s77831" name="Equation" r:id="rId4" imgW="36064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Likelihood estimator</a:t>
            </a:r>
          </a:p>
        </p:txBody>
      </p:sp>
      <p:sp>
        <p:nvSpPr>
          <p:cNvPr id="78851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78852" name="Equation" r:id="rId3" imgW="914400" imgH="198720" progId="Equation.DSMT4">
              <p:embed/>
            </p:oleObj>
          </a:graphicData>
        </a:graphic>
      </p:graphicFrame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Then, the likelihood function can be stated as follows: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Which is the difference with respect the joint density function?</a:t>
            </a:r>
          </a:p>
        </p:txBody>
      </p:sp>
      <p:sp>
        <p:nvSpPr>
          <p:cNvPr id="788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266700" y="3068638"/>
          <a:ext cx="8877300" cy="1089025"/>
        </p:xfrm>
        <a:graphic>
          <a:graphicData uri="http://schemas.openxmlformats.org/presentationml/2006/ole">
            <p:oleObj spid="_x0000_s78855" name="Equation" r:id="rId4" imgW="36194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Likelihood estimator</a:t>
            </a:r>
          </a:p>
        </p:txBody>
      </p:sp>
      <p:sp>
        <p:nvSpPr>
          <p:cNvPr id="79875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79876" name="Equation" r:id="rId3" imgW="914400" imgH="198720" progId="Equation.DSMT4">
              <p:embed/>
            </p:oleObj>
          </a:graphicData>
        </a:graphic>
      </p:graphicFrame>
      <p:sp>
        <p:nvSpPr>
          <p:cNvPr id="79877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To obtain the ML estimators, we should first the log-likelihood function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Then, we should obtain the values of the parameters that maximize this function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98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296863" y="2781300"/>
          <a:ext cx="8847137" cy="965200"/>
        </p:xfrm>
        <a:graphic>
          <a:graphicData uri="http://schemas.openxmlformats.org/presentationml/2006/ole">
            <p:oleObj spid="_x0000_s79879" name="Equation" r:id="rId4" imgW="3606480" imgH="393480" progId="Equation.DSMT4">
              <p:embed/>
            </p:oleObj>
          </a:graphicData>
        </a:graphic>
      </p:graphicFrame>
      <p:graphicFrame>
        <p:nvGraphicFramePr>
          <p:cNvPr id="79880" name="Object 8"/>
          <p:cNvGraphicFramePr>
            <a:graphicFrameLocks noChangeAspect="1"/>
          </p:cNvGraphicFramePr>
          <p:nvPr/>
        </p:nvGraphicFramePr>
        <p:xfrm>
          <a:off x="5657850" y="4508500"/>
          <a:ext cx="1530350" cy="2349500"/>
        </p:xfrm>
        <a:graphic>
          <a:graphicData uri="http://schemas.openxmlformats.org/presentationml/2006/ole">
            <p:oleObj spid="_x0000_s79880" name="Equation" r:id="rId5" imgW="5457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Likelihood estimator</a:t>
            </a:r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07413" cy="2476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The solutions to this optimization problem are: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The ML estimator and the OLS estimator coincide.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Both have the same properties.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80900" name="Equation" r:id="rId3" imgW="914400" imgH="198720" progId="Equation.DSMT4">
              <p:embed/>
            </p:oleObj>
          </a:graphicData>
        </a:graphic>
      </p:graphicFrame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809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827088" y="2420938"/>
          <a:ext cx="4249737" cy="792162"/>
        </p:xfrm>
        <a:graphic>
          <a:graphicData uri="http://schemas.openxmlformats.org/presentationml/2006/ole">
            <p:oleObj spid="_x0000_s80905" name="Equation" r:id="rId4" imgW="12952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Likelihood estimator</a:t>
            </a:r>
          </a:p>
        </p:txBody>
      </p:sp>
      <p:sp>
        <p:nvSpPr>
          <p:cNvPr id="8192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507413" cy="2476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The ML estimator of the variance of the perturbation is: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It is consistent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It is not unbiased, linear, efficient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It has asymptotical good properties (it is a MLE)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p:oleObj spid="_x0000_s81924" name="Equation" r:id="rId3" imgW="914400" imgH="198720" progId="Equation.DSMT4">
              <p:embed/>
            </p:oleObj>
          </a:graphicData>
        </a:graphic>
      </p:graphicFrame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4978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819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2339975" y="2636838"/>
          <a:ext cx="3671888" cy="1292225"/>
        </p:xfrm>
        <a:graphic>
          <a:graphicData uri="http://schemas.openxmlformats.org/presentationml/2006/ole">
            <p:oleObj spid="_x0000_s81928" name="Equation" r:id="rId4" imgW="158724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b="1" smtClean="0"/>
              <a:t>Estimation theory</a:t>
            </a:r>
            <a:r>
              <a:rPr lang="en-US" smtClean="0"/>
              <a:t> is a branch of statistics that deals with providing values to a set of parameters based on measured/empirical data that has a random component.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An </a:t>
            </a:r>
            <a:r>
              <a:rPr lang="en-US" b="1" smtClean="0"/>
              <a:t>estimator</a:t>
            </a:r>
            <a:r>
              <a:rPr lang="en-US" smtClean="0"/>
              <a:t> attempts to approximate the unknown parameters using the measurements.</a:t>
            </a:r>
            <a:endParaRPr lang="es-ES" smtClean="0"/>
          </a:p>
          <a:p>
            <a:pPr lvl="1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b="1" smtClean="0"/>
              <a:t>Estimation methods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b="1" smtClean="0"/>
          </a:p>
          <a:p>
            <a:pPr marL="0" indent="0" eaLnBrk="1" hangingPunct="1"/>
            <a:r>
              <a:rPr lang="en-US" smtClean="0"/>
              <a:t> Maximum likelihood</a:t>
            </a:r>
          </a:p>
          <a:p>
            <a:pPr marL="0" indent="0" eaLnBrk="1" hangingPunct="1"/>
            <a:r>
              <a:rPr lang="en-US" smtClean="0"/>
              <a:t> Ordinary Least Squares</a:t>
            </a:r>
          </a:p>
          <a:p>
            <a:pPr marL="0" indent="0" eaLnBrk="1" hangingPunct="1"/>
            <a:r>
              <a:rPr lang="en-US" smtClean="0"/>
              <a:t> Non-linear methods</a:t>
            </a:r>
          </a:p>
          <a:p>
            <a:pPr marL="0" indent="0" eaLnBrk="1" hangingPunct="1"/>
            <a:r>
              <a:rPr lang="en-US" smtClean="0"/>
              <a:t> GMM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Which one will we use along the course?</a:t>
            </a:r>
          </a:p>
          <a:p>
            <a:pPr lvl="1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Estimation</a:t>
            </a:r>
          </a:p>
        </p:txBody>
      </p:sp>
      <p:sp>
        <p:nvSpPr>
          <p:cNvPr id="20482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Do you know this John Ford’s film?</a:t>
            </a:r>
          </a:p>
          <a:p>
            <a:pPr algn="just" eaLnBrk="1" hangingPunct="1"/>
            <a:r>
              <a:rPr lang="en-US" smtClean="0"/>
              <a:t>There is a very famous scene where cowboys escape from redskins by crossing the Rio Grande river. (28:05)</a:t>
            </a:r>
          </a:p>
          <a:p>
            <a:pPr algn="just" eaLnBrk="1" hangingPunct="1"/>
            <a:r>
              <a:rPr lang="en-US" smtClean="0"/>
              <a:t>Do they use a least squares principle?</a:t>
            </a:r>
            <a:r>
              <a:rPr lang="es-ES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pic>
        <p:nvPicPr>
          <p:cNvPr id="20483" name="Picture 7" descr="the searchers">
            <a:hlinkClick r:id="rId2"/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08625" y="1557338"/>
            <a:ext cx="3025775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27654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We have the following the relationship: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Y = X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smtClean="0"/>
              <a:t> + u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Thus, we can express it as follows: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b="1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547813" y="3644900"/>
          <a:ext cx="5995987" cy="2595563"/>
        </p:xfrm>
        <a:graphic>
          <a:graphicData uri="http://schemas.openxmlformats.org/presentationml/2006/ole">
            <p:oleObj spid="_x0000_s27652" name="Equation" r:id="rId3" imgW="170172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250px-OLS_geometric_interpre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1338"/>
            <a:ext cx="8569325" cy="5726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1033</Words>
  <Application>Microsoft Office PowerPoint</Application>
  <PresentationFormat>On-screen Show (4:3)</PresentationFormat>
  <Paragraphs>268</Paragraphs>
  <Slides>44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44</vt:i4>
      </vt:variant>
    </vt:vector>
  </HeadingPairs>
  <TitlesOfParts>
    <vt:vector size="50" baseType="lpstr">
      <vt:lpstr>Arial</vt:lpstr>
      <vt:lpstr>Calibri</vt:lpstr>
      <vt:lpstr>Symbol</vt:lpstr>
      <vt:lpstr>Tema de Office</vt:lpstr>
      <vt:lpstr>Equation</vt:lpstr>
      <vt:lpstr>MathType 6.0 Equation</vt:lpstr>
      <vt:lpstr>Estimation</vt:lpstr>
      <vt:lpstr>Estimation</vt:lpstr>
      <vt:lpstr>Estimation</vt:lpstr>
      <vt:lpstr>Estimation</vt:lpstr>
      <vt:lpstr>Estimation</vt:lpstr>
      <vt:lpstr>Estimation</vt:lpstr>
      <vt:lpstr>Estimation</vt:lpstr>
      <vt:lpstr>Estimation</vt:lpstr>
      <vt:lpstr>Diapositiva 9</vt:lpstr>
      <vt:lpstr>Estimation</vt:lpstr>
      <vt:lpstr>Estimation</vt:lpstr>
      <vt:lpstr>Estimation</vt:lpstr>
      <vt:lpstr>Estimation</vt:lpstr>
      <vt:lpstr>Estimation</vt:lpstr>
      <vt:lpstr>Estimation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Properties of the LS Estimator</vt:lpstr>
      <vt:lpstr>Diapositiva 29</vt:lpstr>
      <vt:lpstr>Diapositiva 30</vt:lpstr>
      <vt:lpstr>Diapositiva 31</vt:lpstr>
      <vt:lpstr>Diapositiva 32</vt:lpstr>
      <vt:lpstr>Diapositiva 33</vt:lpstr>
      <vt:lpstr>Properties of the OLS estimator. Efficiency</vt:lpstr>
      <vt:lpstr>Properties of the OLS estimator. Efficiency</vt:lpstr>
      <vt:lpstr>Properties of the OLS estimator. Efficiency</vt:lpstr>
      <vt:lpstr>OLS estimator of the variance of the perturbation. </vt:lpstr>
      <vt:lpstr>OLS estimator of the variance of the perturbation. </vt:lpstr>
      <vt:lpstr>OLS estimator of the variance of the perturbation. </vt:lpstr>
      <vt:lpstr>Maximum Likelihood estimator</vt:lpstr>
      <vt:lpstr>Maximum Likelihood estimator</vt:lpstr>
      <vt:lpstr>Maximum Likelihood estimator</vt:lpstr>
      <vt:lpstr>Maximum Likelihood estimator</vt:lpstr>
      <vt:lpstr>Maximum Likelihood estimator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</dc:title>
  <dc:creator>usuario</dc:creator>
  <cp:lastModifiedBy>Marcelo Reyes</cp:lastModifiedBy>
  <cp:revision>28</cp:revision>
  <dcterms:created xsi:type="dcterms:W3CDTF">2014-09-26T07:35:23Z</dcterms:created>
  <dcterms:modified xsi:type="dcterms:W3CDTF">2015-10-07T21:06:40Z</dcterms:modified>
</cp:coreProperties>
</file>